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82" r:id="rId6"/>
    <p:sldId id="266" r:id="rId7"/>
    <p:sldId id="269" r:id="rId8"/>
    <p:sldId id="265" r:id="rId9"/>
    <p:sldId id="279" r:id="rId10"/>
    <p:sldId id="277" r:id="rId11"/>
    <p:sldId id="280" r:id="rId12"/>
    <p:sldId id="274" r:id="rId13"/>
    <p:sldId id="275" r:id="rId14"/>
    <p:sldId id="283" r:id="rId15"/>
    <p:sldId id="276" r:id="rId16"/>
    <p:sldId id="278" r:id="rId17"/>
    <p:sldId id="284" r:id="rId18"/>
    <p:sldId id="285" r:id="rId19"/>
    <p:sldId id="286" r:id="rId20"/>
    <p:sldId id="287" r:id="rId21"/>
    <p:sldId id="270" r:id="rId22"/>
    <p:sldId id="271" r:id="rId23"/>
    <p:sldId id="272" r:id="rId24"/>
    <p:sldId id="273" r:id="rId25"/>
    <p:sldId id="288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>
        <p:guide orient="horz" pos="2160"/>
        <p:guide pos="7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73376-BF0F-4DC3-BA93-D1A424895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0602B8-D4C1-4572-99A7-655AF8F25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9CC2F2-4838-4FFA-A365-205B40C9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D18F3F-BC5B-4FC5-B724-9446393E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7DA5B5-094C-4764-B1DE-43553723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99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A74B4-2E5B-48F2-B612-EF0E48E7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5CFFC2-2F2F-4C11-9338-017605CB4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118083-D82B-41E6-8D97-840233F8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D463B5-DF57-4425-8F9F-E42EDBFC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1794B3-A3E1-4200-A308-33837120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66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3F8AC61-25B8-4AFC-A094-AC9E0B525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07B699-BDE5-4B7A-97FD-7E5357A68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2BF190-E000-40BF-8A34-517240D7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D7E6F4-4AEF-4EB1-9989-3E439D092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BD1B63-137C-4913-858D-BF37ED56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42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9ACE1-AD13-4D4D-8E8B-1A5C3247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5F03B9-E729-4FE7-8FAA-27A513657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590025-75D2-4737-B15A-9C723AA9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5727F3-9BFA-45D7-9CCB-51C50E23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C2BC30-4030-41F9-9437-6F9E52E8A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89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BFEED-CF61-4D54-83FF-F1B96F8B8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93FC96-8657-4DD6-847D-33E661406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2ED706-4042-4D99-85C8-F9333214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77B0DC-55A4-4039-A4BE-45B1E8DDB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C94ED1-D681-4F8A-8F08-97002B0A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8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C1273-8FDA-4BBE-B2E7-0E863B75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AE3208-AB0B-4454-B229-42A54097A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61A57B-CC0C-4AB5-B2F4-BEFEA346B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BC58C3-95C4-40A2-8E81-77640402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7144CC-0E6D-4035-AA1D-CFE247B4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CF2D18-F7FB-470F-8E51-7AD025EB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686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2916F-7E9E-4D04-A38A-23E1FC75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FF26C8-024D-4151-9FC6-0B2E53D11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58FEE3-88B1-4B8C-8B4C-7F79F29BE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16C983-E49A-4BA4-9D90-4E256FCB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CAFE11-23DE-44A7-8A6A-0E228E127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D1E93B8-18CA-4E54-8065-015935A9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F4EADCB-88A5-471E-B085-C6A6ACC4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30B41D0-92DC-4E2A-8259-EA873479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85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2AD47-77D1-4001-B273-37EE9EBB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43862F-4BA7-4E7A-8048-4B12D6E75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204E18-AEDF-48D5-82B4-0982A2F5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74853C-A3D7-455D-B6AF-FCA8A288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41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52A21D-945E-42DA-8E82-0FE4969D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D8826B-9E38-4A5C-94D8-E414DE73E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6891EB-F45A-411B-8AEC-B5A16CE4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0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5A556-DDBE-4090-85DA-AA857B86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C9E649-2FED-4FA6-9B87-11C906BDC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D611AF-D0AF-40F5-8311-C3691FBCA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FE5317-B422-4104-8822-85451A2B4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3561F6-F7EE-4C1B-A296-4206E9F2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954232-944F-46D4-8C6A-F21F9A1F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51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E535E1-CFAA-4C8D-9785-6ADBDE98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A44F30-F997-4111-8EA4-EB5568999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D61D1B-C3EA-41D3-BE24-D4857EDD2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1E1003-D2C0-4417-A88C-B4EF73AC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287C62-32A6-47AD-994E-84051CB8E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32E2CC-826C-4B18-A800-B87D1E10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83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CDCBE-3CD3-4166-923B-CFF428FE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4FE5B8-AC9A-4E25-9991-91E69EDA7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C42B36-772B-4F90-81CE-B4944E090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1DC21-C564-44CC-969B-FE13D56C77C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25E336-9E0C-4DD2-90AC-940837279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7F4BD0-ED29-499F-8C29-F9C899D46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79F6-6BF4-4BD0-93AC-BA1402C2CA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05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16C211-4790-4B37-8472-AAE9ABFD4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1" t="86728" r="31042" b="3519"/>
          <a:stretch/>
        </p:blipFill>
        <p:spPr>
          <a:xfrm>
            <a:off x="3784600" y="5947794"/>
            <a:ext cx="4622800" cy="668906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C9305-296C-484D-9CF2-06BDCAE48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78" y="2690987"/>
            <a:ext cx="9720044" cy="10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9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45DD1-E5B5-45CD-A3E0-A96CCC90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734341-DB8C-4FA3-8A55-6DCCDC0C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F0923E-542A-4EA2-AFD7-DCA83FD0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923" y="-321240"/>
            <a:ext cx="12985586" cy="72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5D5EE-B786-4FA0-9675-D449908B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Регистрация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D51AC7-DD8D-4B15-86B7-E3621D09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EBF2EA-C79D-45E0-93CC-95765346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11" y="2012105"/>
            <a:ext cx="4840360" cy="39783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0937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E7185-AAEB-4561-8B9D-2E3A9619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Демо десктоп приложения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F74E4F9-BC80-463B-9F25-7810091AC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862" y="1476302"/>
            <a:ext cx="9840818" cy="5381698"/>
          </a:xfrm>
        </p:spPr>
      </p:pic>
    </p:spTree>
    <p:extLst>
      <p:ext uri="{BB962C8B-B14F-4D97-AF65-F5344CB8AC3E}">
        <p14:creationId xmlns:p14="http://schemas.microsoft.com/office/powerpoint/2010/main" val="4192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26AC5-0F3F-4A64-B853-E0374749F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B431DD-95CE-4A15-9D49-91F44598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621B3C-0D46-421E-987A-990F1F73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1" y="0"/>
            <a:ext cx="12366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AE555-D459-4C7E-90AD-742BCAA0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624FE5-8E0C-47F5-B8B7-2A002BC1E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32D85-1F18-430D-AE25-2E4E6BE0D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" b="662"/>
          <a:stretch/>
        </p:blipFill>
        <p:spPr>
          <a:xfrm>
            <a:off x="-368299" y="0"/>
            <a:ext cx="12560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15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9F6B1C-7692-4C05-A407-E4405753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1ABFED-E55C-4071-A3E6-72B0F606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72CC0C-762A-45F7-B3EC-F5E52A03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213" y="0"/>
            <a:ext cx="12362213" cy="100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3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ED71AD-5B08-4782-B729-7283A56D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Сообщение об успешном запуске бота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65453B-E880-44C3-B6F7-9826A5D13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"/>
          <a:stretch/>
        </p:blipFill>
        <p:spPr>
          <a:xfrm>
            <a:off x="3515687" y="2349500"/>
            <a:ext cx="5160626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0771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86DE67-D9A5-4CAE-BF65-2966A15D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Взаимодействие с заказом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801BAA3-E7DC-44CC-A8E1-A868A99C9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8952" y="1995488"/>
            <a:ext cx="3338825" cy="39968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A1B10A-F1C0-4734-A7BC-377F54004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62" y="1995488"/>
            <a:ext cx="3468688" cy="39968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3684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C2F51C-CB7E-4666-ACDF-03A33FA7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Benzin-Bold" panose="00000800000000000000" pitchFamily="2" charset="-52"/>
              </a:rPr>
              <a:t>Меню управления </a:t>
            </a:r>
            <a:r>
              <a:rPr lang="en-US" sz="4000" dirty="0">
                <a:latin typeface="Benzin-Bold" panose="00000800000000000000" pitchFamily="2" charset="-52"/>
              </a:rPr>
              <a:t>/ </a:t>
            </a:r>
            <a:r>
              <a:rPr lang="ru-RU" sz="4000" dirty="0">
                <a:latin typeface="Benzin-Bold" panose="00000800000000000000" pitchFamily="2" charset="-52"/>
              </a:rPr>
              <a:t>список заказов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34D3A-B7B2-4DF6-BC27-72F8A4D3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12" y="1936750"/>
            <a:ext cx="3838575" cy="43243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64100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18580A-91E7-4531-97E7-6EA4D947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Benzin-Bold" panose="00000800000000000000" pitchFamily="2" charset="-52"/>
              </a:rPr>
              <a:t>Статистика доходов </a:t>
            </a:r>
            <a:r>
              <a:rPr lang="en-US" sz="3600" dirty="0">
                <a:latin typeface="Benzin-Bold" panose="00000800000000000000" pitchFamily="2" charset="-52"/>
              </a:rPr>
              <a:t>/ </a:t>
            </a:r>
            <a:r>
              <a:rPr lang="ru-RU" sz="3600" dirty="0">
                <a:latin typeface="Benzin-Bold" panose="00000800000000000000" pitchFamily="2" charset="-52"/>
              </a:rPr>
              <a:t>расходов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2FBF38-111F-40D1-9D15-1D798FA7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61" y="1778466"/>
            <a:ext cx="5557278" cy="43714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3833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AF04E-BF7E-4499-8EEF-F6ADA939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373"/>
            <a:ext cx="10515600" cy="1554316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Benzin-Bold" panose="00000800000000000000" pitchFamily="2" charset="-52"/>
              </a:rPr>
              <a:t>Цели и задачи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431F7B1-D2F3-4767-ACC4-48DCCC78B433}"/>
              </a:ext>
            </a:extLst>
          </p:cNvPr>
          <p:cNvSpPr txBox="1">
            <a:spLocks/>
          </p:cNvSpPr>
          <p:nvPr/>
        </p:nvSpPr>
        <p:spPr>
          <a:xfrm>
            <a:off x="1558860" y="2374478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Benzin-Medium" panose="00000600000000000000" pitchFamily="2" charset="-52"/>
              </a:rPr>
              <a:t>Много времени уходит на однотипные ответы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488959A-A853-4482-90C3-6A5DD7C0E796}"/>
              </a:ext>
            </a:extLst>
          </p:cNvPr>
          <p:cNvSpPr txBox="1">
            <a:spLocks/>
          </p:cNvSpPr>
          <p:nvPr/>
        </p:nvSpPr>
        <p:spPr>
          <a:xfrm>
            <a:off x="2515207" y="1863434"/>
            <a:ext cx="8465984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ru-RU" sz="2000" dirty="0">
              <a:latin typeface="Benzin-Bold" panose="00000800000000000000" pitchFamily="2" charset="-52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C6AAD827-91D5-4003-9B3B-AAFC2AEFD902}"/>
              </a:ext>
            </a:extLst>
          </p:cNvPr>
          <p:cNvSpPr txBox="1">
            <a:spLocks/>
          </p:cNvSpPr>
          <p:nvPr/>
        </p:nvSpPr>
        <p:spPr>
          <a:xfrm>
            <a:off x="592608" y="1758680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Benzin-Bold" panose="00000800000000000000" pitchFamily="2" charset="-52"/>
              </a:rPr>
              <a:t>Проблемы бизнеса</a:t>
            </a:r>
            <a:r>
              <a:rPr lang="en-US" sz="2400" dirty="0">
                <a:latin typeface="Benzin-Bold" panose="00000800000000000000" pitchFamily="2" charset="-52"/>
              </a:rPr>
              <a:t>:</a:t>
            </a:r>
            <a:endParaRPr lang="ru-RU" sz="2400" dirty="0">
              <a:latin typeface="Benzin-Bold" panose="00000800000000000000" pitchFamily="2" charset="-52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E07425FC-668D-45D3-B7A6-EBA3AE8EF3B5}"/>
              </a:ext>
            </a:extLst>
          </p:cNvPr>
          <p:cNvSpPr txBox="1">
            <a:spLocks/>
          </p:cNvSpPr>
          <p:nvPr/>
        </p:nvSpPr>
        <p:spPr>
          <a:xfrm>
            <a:off x="1560258" y="2904383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Benzin-Medium" panose="00000600000000000000" pitchFamily="2" charset="-52"/>
              </a:rPr>
              <a:t>Потеря клиентов из-за недостаточной коммуникации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4B39C6D0-30E9-4FE6-AEA8-8C25D984DC01}"/>
              </a:ext>
            </a:extLst>
          </p:cNvPr>
          <p:cNvSpPr txBox="1">
            <a:spLocks/>
          </p:cNvSpPr>
          <p:nvPr/>
        </p:nvSpPr>
        <p:spPr>
          <a:xfrm>
            <a:off x="1561656" y="3425899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Benzin-Medium" panose="00000600000000000000" pitchFamily="2" charset="-52"/>
              </a:rPr>
              <a:t>Хаотичный учет заказов, доходов и расходов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9748C4B-A617-432F-8973-A8968C9CDEF7}"/>
              </a:ext>
            </a:extLst>
          </p:cNvPr>
          <p:cNvSpPr txBox="1">
            <a:spLocks/>
          </p:cNvSpPr>
          <p:nvPr/>
        </p:nvSpPr>
        <p:spPr>
          <a:xfrm>
            <a:off x="594006" y="4377446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Benzin-Bold" panose="00000800000000000000" pitchFamily="2" charset="-52"/>
              </a:rPr>
              <a:t>Решение проблем</a:t>
            </a:r>
            <a:r>
              <a:rPr lang="en-US" sz="2400" dirty="0">
                <a:latin typeface="Benzin-Bold" panose="00000800000000000000" pitchFamily="2" charset="-52"/>
              </a:rPr>
              <a:t>:</a:t>
            </a:r>
            <a:endParaRPr lang="ru-RU" sz="2400" dirty="0">
              <a:latin typeface="Benzin-Bold" panose="00000800000000000000" pitchFamily="2" charset="-52"/>
            </a:endParaRP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209E6AD4-8F0B-4B01-A8D9-2B6841D9C405}"/>
              </a:ext>
            </a:extLst>
          </p:cNvPr>
          <p:cNvSpPr txBox="1">
            <a:spLocks/>
          </p:cNvSpPr>
          <p:nvPr/>
        </p:nvSpPr>
        <p:spPr>
          <a:xfrm>
            <a:off x="995079" y="4803093"/>
            <a:ext cx="10707563" cy="1300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enzin-Medium" panose="00000600000000000000" pitchFamily="2" charset="-52"/>
              </a:rPr>
              <a:t>                                        </a:t>
            </a:r>
            <a:r>
              <a:rPr lang="ru-RU" sz="2000" dirty="0">
                <a:latin typeface="Benzin-Medium" panose="00000600000000000000" pitchFamily="2" charset="-52"/>
              </a:rPr>
              <a:t>- Предоставляет удобный инструмент для конструирования ботов под задачи малого бизнеса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C21EF-423D-4E53-A7E6-48CC67EDC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6" y="2308344"/>
            <a:ext cx="489312" cy="48931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8CC6061-DA26-402E-9956-350E71860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8" y="2810428"/>
            <a:ext cx="512566" cy="51256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94FE489-10E7-4DAE-B77D-EDA3EA35D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9" y="3343610"/>
            <a:ext cx="478184" cy="47818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5779D3D-C02C-4444-B057-38ED94165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83" y="4902363"/>
            <a:ext cx="3366439" cy="3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8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1583B-BCA0-4EBD-8FE6-79EEAAFA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Управление товарами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57A18A-136A-4A3B-8790-E3F58B3F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699" y="1690688"/>
            <a:ext cx="3022602" cy="46683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56B733-B612-43ED-A0E6-5106454AE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87" y="6563972"/>
            <a:ext cx="123826" cy="1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8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AAE1C-A3E8-433C-86DB-D0B24A7A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Главное меню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62B985-CC21-4E97-B385-850F238A5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802760"/>
            <a:ext cx="4953000" cy="3919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9334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525EE-6721-4D7D-8AA5-56080357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Профиль пользователя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5B03467-47B5-4984-94DB-03CE045CB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2885" y="1971413"/>
            <a:ext cx="4706230" cy="40447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6606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83AD4-AE9A-4D69-8DF0-1FE82175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Инвойс подписки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44A5D19-C1CE-4AB0-A411-3E9D14CCF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700" y="2769413"/>
            <a:ext cx="5308600" cy="18736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39122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FC833E-D53E-4B14-A02E-54A1CBD2B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09775"/>
          </a:xfrm>
        </p:spPr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Сообщение об успешной оплате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4892274-AA18-4B1C-8A01-F53F8E017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035" y="3216546"/>
            <a:ext cx="4191930" cy="7696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330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16C211-4790-4B37-8472-AAE9ABFD4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1" t="86728" r="31042" b="3519"/>
          <a:stretch/>
        </p:blipFill>
        <p:spPr>
          <a:xfrm>
            <a:off x="3784600" y="5947794"/>
            <a:ext cx="4622800" cy="668906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C9305-296C-484D-9CF2-06BDCAE48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78" y="2690987"/>
            <a:ext cx="9720044" cy="10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8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21A4D-CBE1-4267-AEA3-17C10B07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82869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Benzin-Bold" panose="00000800000000000000" pitchFamily="2" charset="-52"/>
              </a:rPr>
              <a:t>Идея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FBD933-5C5F-44CB-A0BE-9860C663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28" y="3102133"/>
            <a:ext cx="5223544" cy="5441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59BAA2-E6C5-476C-9E74-CDDB9C28E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1382871"/>
            <a:ext cx="971550" cy="971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91B8F861-721D-461B-9E34-7002F8924D9F}"/>
              </a:ext>
            </a:extLst>
          </p:cNvPr>
          <p:cNvSpPr txBox="1">
            <a:spLocks/>
          </p:cNvSpPr>
          <p:nvPr/>
        </p:nvSpPr>
        <p:spPr>
          <a:xfrm>
            <a:off x="4787445" y="2361567"/>
            <a:ext cx="2593690" cy="377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latin typeface="Benzin-Medium" panose="00000600000000000000" pitchFamily="2" charset="-52"/>
              </a:rPr>
              <a:t>Бизнесмен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74FAE95-EE4A-4A53-B3C1-ABE4DDC042B3}"/>
              </a:ext>
            </a:extLst>
          </p:cNvPr>
          <p:cNvSpPr/>
          <p:nvPr/>
        </p:nvSpPr>
        <p:spPr>
          <a:xfrm>
            <a:off x="4639112" y="1247775"/>
            <a:ext cx="2852257" cy="151910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89BABA7-9B63-4D36-BC15-848DE327685A}"/>
              </a:ext>
            </a:extLst>
          </p:cNvPr>
          <p:cNvSpPr/>
          <p:nvPr/>
        </p:nvSpPr>
        <p:spPr>
          <a:xfrm>
            <a:off x="3688081" y="3024537"/>
            <a:ext cx="4801869" cy="71688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34842F1-C5F6-4938-BE9E-B975711FE8A9}"/>
              </a:ext>
            </a:extLst>
          </p:cNvPr>
          <p:cNvCxnSpPr>
            <a:cxnSpLocks/>
          </p:cNvCxnSpPr>
          <p:nvPr/>
        </p:nvCxnSpPr>
        <p:spPr>
          <a:xfrm>
            <a:off x="6088380" y="2781167"/>
            <a:ext cx="0" cy="22635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: изогнутый 23">
            <a:extLst>
              <a:ext uri="{FF2B5EF4-FFF2-40B4-BE49-F238E27FC236}">
                <a16:creationId xmlns:a16="http://schemas.microsoft.com/office/drawing/2014/main" id="{22EB66E5-9BD7-4C6E-AE25-D1EB0A3D1AB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5400000" flipH="1" flipV="1">
            <a:off x="1692443" y="2995462"/>
            <a:ext cx="1608121" cy="2383156"/>
          </a:xfrm>
          <a:prstGeom prst="curvedConnector2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015A1366-EED8-4415-998C-8DA9ADB6AF2D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3048644" y="3898747"/>
            <a:ext cx="1232663" cy="952044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7544981F-D76B-449E-BAA6-EAF7EEF289FB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4779726" y="4072984"/>
            <a:ext cx="1260903" cy="575330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: изогнутый 33">
            <a:extLst>
              <a:ext uri="{FF2B5EF4-FFF2-40B4-BE49-F238E27FC236}">
                <a16:creationId xmlns:a16="http://schemas.microsoft.com/office/drawing/2014/main" id="{EAA211CC-75B6-4BFE-A139-5317D5D6AE6F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6124493" y="4059521"/>
            <a:ext cx="1232661" cy="630497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изогнутый 36">
            <a:extLst>
              <a:ext uri="{FF2B5EF4-FFF2-40B4-BE49-F238E27FC236}">
                <a16:creationId xmlns:a16="http://schemas.microsoft.com/office/drawing/2014/main" id="{26F5EA5B-6CB0-431C-9FB4-60FEB162B40D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7736592" y="3805650"/>
            <a:ext cx="1232662" cy="1138237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изогнутый 39">
            <a:extLst>
              <a:ext uri="{FF2B5EF4-FFF2-40B4-BE49-F238E27FC236}">
                <a16:creationId xmlns:a16="http://schemas.microsoft.com/office/drawing/2014/main" id="{592DAE8F-03B3-49EE-83DA-3D0E6B952195}"/>
              </a:ext>
            </a:extLst>
          </p:cNvPr>
          <p:cNvCxnSpPr>
            <a:cxnSpLocks/>
            <a:stCxn id="20" idx="0"/>
            <a:endCxn id="10" idx="3"/>
          </p:cNvCxnSpPr>
          <p:nvPr/>
        </p:nvCxnSpPr>
        <p:spPr>
          <a:xfrm rot="16200000" flipV="1">
            <a:off x="8834921" y="3038009"/>
            <a:ext cx="1608121" cy="2298061"/>
          </a:xfrm>
          <a:prstGeom prst="curvedConnector2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579AFCE-1394-477D-9FE5-A5AE25D19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4991100"/>
            <a:ext cx="742950" cy="742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63EBD77-BD7B-4B32-BCE4-848BF57D9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78" y="4991100"/>
            <a:ext cx="742950" cy="742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C5C37F-C617-4A0B-BD9E-BA560FD83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37" y="4991100"/>
            <a:ext cx="742950" cy="742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B7B1985-D7AE-4708-A268-B9AB672EB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96" y="4991100"/>
            <a:ext cx="742950" cy="742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21D363F-D0F1-4C7C-9125-B3FB9E305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566" y="4991100"/>
            <a:ext cx="742950" cy="742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B170ADC-8F29-4B9D-AFDA-C8DC86190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536" y="4991100"/>
            <a:ext cx="742950" cy="742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5" name="Объект 2">
            <a:extLst>
              <a:ext uri="{FF2B5EF4-FFF2-40B4-BE49-F238E27FC236}">
                <a16:creationId xmlns:a16="http://schemas.microsoft.com/office/drawing/2014/main" id="{1BBAD870-EC2C-4C68-BC4D-089BA435F8DA}"/>
              </a:ext>
            </a:extLst>
          </p:cNvPr>
          <p:cNvSpPr txBox="1">
            <a:spLocks/>
          </p:cNvSpPr>
          <p:nvPr/>
        </p:nvSpPr>
        <p:spPr>
          <a:xfrm>
            <a:off x="3408726" y="6040073"/>
            <a:ext cx="5374548" cy="845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dirty="0">
                <a:latin typeface="Benzin-Medium" panose="00000600000000000000" pitchFamily="2" charset="-52"/>
              </a:rPr>
              <a:t>Клиенты</a:t>
            </a:r>
          </a:p>
        </p:txBody>
      </p:sp>
    </p:spTree>
    <p:extLst>
      <p:ext uri="{BB962C8B-B14F-4D97-AF65-F5344CB8AC3E}">
        <p14:creationId xmlns:p14="http://schemas.microsoft.com/office/powerpoint/2010/main" val="238647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6C15E-EAF7-4E42-ACF6-DD382EBA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Продукт и бизнес-модель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F5464FB-4DA3-402F-A63F-C3B0DCB2B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734" y="1383385"/>
            <a:ext cx="10549086" cy="273561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enzin-Medium" panose="00000600000000000000" pitchFamily="2" charset="-52"/>
              </a:rPr>
              <a:t>                                        </a:t>
            </a:r>
            <a:r>
              <a:rPr lang="en-US" sz="100" dirty="0">
                <a:latin typeface="Benzin-Medium" panose="00000600000000000000" pitchFamily="2" charset="-52"/>
              </a:rPr>
              <a:t>  </a:t>
            </a:r>
            <a:r>
              <a:rPr lang="en-US" sz="2000" dirty="0">
                <a:latin typeface="Benzin-Medium" panose="00000600000000000000" pitchFamily="2" charset="-52"/>
              </a:rPr>
              <a:t>- </a:t>
            </a:r>
            <a:r>
              <a:rPr lang="ru-RU" sz="2000" dirty="0">
                <a:latin typeface="Benzin-Medium" panose="00000600000000000000" pitchFamily="2" charset="-52"/>
              </a:rPr>
              <a:t>распространяется бесплатно, но имеет </a:t>
            </a:r>
            <a:r>
              <a:rPr lang="en-US" sz="2000" dirty="0">
                <a:latin typeface="Benzin-Bold" panose="00000800000000000000" pitchFamily="2" charset="-52"/>
              </a:rPr>
              <a:t>Business</a:t>
            </a:r>
            <a:r>
              <a:rPr lang="ru-RU" sz="2000" dirty="0">
                <a:latin typeface="Benzin-Bold" panose="00000800000000000000" pitchFamily="2" charset="-52"/>
              </a:rPr>
              <a:t>-подписку </a:t>
            </a:r>
            <a:r>
              <a:rPr lang="ru-RU" sz="2000" dirty="0">
                <a:latin typeface="Benzin-Medium" panose="00000600000000000000" pitchFamily="2" charset="-52"/>
              </a:rPr>
              <a:t>со следующими преимуществами</a:t>
            </a:r>
            <a:r>
              <a:rPr lang="en-US" sz="2000" dirty="0">
                <a:latin typeface="Benzin-Medium" panose="00000600000000000000" pitchFamily="2" charset="-52"/>
              </a:rPr>
              <a:t>:</a:t>
            </a:r>
            <a:endParaRPr lang="ru-RU" sz="2000" dirty="0">
              <a:latin typeface="Benzin-Medium" panose="000006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FE2472-6E27-451C-9A91-8D4C84799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5" r="4952"/>
          <a:stretch/>
        </p:blipFill>
        <p:spPr>
          <a:xfrm>
            <a:off x="1038225" y="1481676"/>
            <a:ext cx="3390900" cy="393542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ED098CFC-61BC-4232-AA56-B430113989E5}"/>
              </a:ext>
            </a:extLst>
          </p:cNvPr>
          <p:cNvSpPr txBox="1">
            <a:spLocks/>
          </p:cNvSpPr>
          <p:nvPr/>
        </p:nvSpPr>
        <p:spPr>
          <a:xfrm>
            <a:off x="2011866" y="2500313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Benzin-Regular" panose="00000500000000000000" pitchFamily="2" charset="-52"/>
              </a:rPr>
              <a:t>Создание неограниченного количества ботов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C9ED42-FA41-49B0-BEA7-5D7A21F7F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72" y="2424184"/>
            <a:ext cx="453631" cy="45363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2B5FAE1-7193-44BA-A2B4-C13418EA4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36" y="2974842"/>
            <a:ext cx="452567" cy="452567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24926B1B-974A-4253-9980-AD6BFC9CD851}"/>
              </a:ext>
            </a:extLst>
          </p:cNvPr>
          <p:cNvSpPr txBox="1">
            <a:spLocks/>
          </p:cNvSpPr>
          <p:nvPr/>
        </p:nvSpPr>
        <p:spPr>
          <a:xfrm>
            <a:off x="2013264" y="3013440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Benzin-Regular" panose="00000500000000000000" pitchFamily="2" charset="-52"/>
              </a:rPr>
              <a:t>Доступ к технической поддержке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CFF7167-B090-4ACE-BA4B-14B4FFB6A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72" y="3464565"/>
            <a:ext cx="452567" cy="452567"/>
          </a:xfrm>
          <a:prstGeom prst="rect">
            <a:avLst/>
          </a:prstGeom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53BF86ED-77F1-44B9-86A1-DF53761C2256}"/>
              </a:ext>
            </a:extLst>
          </p:cNvPr>
          <p:cNvSpPr txBox="1">
            <a:spLocks/>
          </p:cNvSpPr>
          <p:nvPr/>
        </p:nvSpPr>
        <p:spPr>
          <a:xfrm>
            <a:off x="2014662" y="3534956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Benzin-Regular" panose="00000500000000000000" pitchFamily="2" charset="-52"/>
              </a:rPr>
              <a:t>Интеграция </a:t>
            </a:r>
            <a:r>
              <a:rPr lang="en-US" sz="1800" dirty="0">
                <a:latin typeface="Benzin-Regular" panose="00000500000000000000" pitchFamily="2" charset="-52"/>
              </a:rPr>
              <a:t>CRM </a:t>
            </a:r>
            <a:r>
              <a:rPr lang="ru-RU" sz="1800" dirty="0">
                <a:latin typeface="Benzin-Regular" panose="00000500000000000000" pitchFamily="2" charset="-52"/>
              </a:rPr>
              <a:t>и онлайн оплаты</a:t>
            </a:r>
          </a:p>
        </p:txBody>
      </p:sp>
    </p:spTree>
    <p:extLst>
      <p:ext uri="{BB962C8B-B14F-4D97-AF65-F5344CB8AC3E}">
        <p14:creationId xmlns:p14="http://schemas.microsoft.com/office/powerpoint/2010/main" val="158090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6C15E-EAF7-4E42-ACF6-DD382EBA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Продукт и бизнес-модель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F5464FB-4DA3-402F-A63F-C3B0DCB2B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734" y="1383385"/>
            <a:ext cx="10549086" cy="273561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enzin-Medium" panose="00000600000000000000" pitchFamily="2" charset="-52"/>
              </a:rPr>
              <a:t>                                        </a:t>
            </a:r>
            <a:r>
              <a:rPr lang="en-US" sz="100" dirty="0">
                <a:latin typeface="Benzin-Medium" panose="00000600000000000000" pitchFamily="2" charset="-52"/>
              </a:rPr>
              <a:t>  </a:t>
            </a:r>
            <a:r>
              <a:rPr lang="en-US" sz="2000" dirty="0">
                <a:latin typeface="Benzin-Medium" panose="00000600000000000000" pitchFamily="2" charset="-52"/>
              </a:rPr>
              <a:t>- </a:t>
            </a:r>
            <a:r>
              <a:rPr lang="ru-RU" sz="2000" dirty="0">
                <a:latin typeface="Benzin-Medium" panose="00000600000000000000" pitchFamily="2" charset="-52"/>
              </a:rPr>
              <a:t>распространяется бесплатно, но имеет </a:t>
            </a:r>
            <a:r>
              <a:rPr lang="en-US" sz="2000" dirty="0">
                <a:latin typeface="Benzin-Bold" panose="00000800000000000000" pitchFamily="2" charset="-52"/>
              </a:rPr>
              <a:t>Business</a:t>
            </a:r>
            <a:r>
              <a:rPr lang="ru-RU" sz="2000" dirty="0">
                <a:latin typeface="Benzin-Bold" panose="00000800000000000000" pitchFamily="2" charset="-52"/>
              </a:rPr>
              <a:t>-подписку </a:t>
            </a:r>
            <a:r>
              <a:rPr lang="ru-RU" sz="2000" dirty="0">
                <a:latin typeface="Benzin-Medium" panose="00000600000000000000" pitchFamily="2" charset="-52"/>
              </a:rPr>
              <a:t>со следующими преимуществами</a:t>
            </a:r>
            <a:r>
              <a:rPr lang="en-US" sz="2000" dirty="0">
                <a:latin typeface="Benzin-Medium" panose="00000600000000000000" pitchFamily="2" charset="-52"/>
              </a:rPr>
              <a:t>:</a:t>
            </a:r>
            <a:endParaRPr lang="ru-RU" sz="2000" dirty="0">
              <a:latin typeface="Benzin-Medium" panose="000006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FE2472-6E27-451C-9A91-8D4C84799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5" r="4952"/>
          <a:stretch/>
        </p:blipFill>
        <p:spPr>
          <a:xfrm>
            <a:off x="1038225" y="1481676"/>
            <a:ext cx="3390900" cy="393542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ED098CFC-61BC-4232-AA56-B430113989E5}"/>
              </a:ext>
            </a:extLst>
          </p:cNvPr>
          <p:cNvSpPr txBox="1">
            <a:spLocks/>
          </p:cNvSpPr>
          <p:nvPr/>
        </p:nvSpPr>
        <p:spPr>
          <a:xfrm>
            <a:off x="2011866" y="2500313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Benzin-Regular" panose="00000500000000000000" pitchFamily="2" charset="-52"/>
              </a:rPr>
              <a:t>Создание неограниченного количества ботов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DC9ED42-FA41-49B0-BEA7-5D7A21F7F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72" y="2424184"/>
            <a:ext cx="453631" cy="45363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2B5FAE1-7193-44BA-A2B4-C13418EA4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36" y="2974842"/>
            <a:ext cx="452567" cy="452567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24926B1B-974A-4253-9980-AD6BFC9CD851}"/>
              </a:ext>
            </a:extLst>
          </p:cNvPr>
          <p:cNvSpPr txBox="1">
            <a:spLocks/>
          </p:cNvSpPr>
          <p:nvPr/>
        </p:nvSpPr>
        <p:spPr>
          <a:xfrm>
            <a:off x="2013264" y="3013440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Benzin-Regular" panose="00000500000000000000" pitchFamily="2" charset="-52"/>
              </a:rPr>
              <a:t>Доступ к технической поддержке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CFF7167-B090-4ACE-BA4B-14B4FFB6A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72" y="3464565"/>
            <a:ext cx="452567" cy="452567"/>
          </a:xfrm>
          <a:prstGeom prst="rect">
            <a:avLst/>
          </a:prstGeom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53BF86ED-77F1-44B9-86A1-DF53761C2256}"/>
              </a:ext>
            </a:extLst>
          </p:cNvPr>
          <p:cNvSpPr txBox="1">
            <a:spLocks/>
          </p:cNvSpPr>
          <p:nvPr/>
        </p:nvSpPr>
        <p:spPr>
          <a:xfrm>
            <a:off x="2014662" y="3534956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Benzin-Regular" panose="00000500000000000000" pitchFamily="2" charset="-52"/>
              </a:rPr>
              <a:t>Интеграция </a:t>
            </a:r>
            <a:r>
              <a:rPr lang="en-US" sz="1800" dirty="0">
                <a:latin typeface="Benzin-Regular" panose="00000500000000000000" pitchFamily="2" charset="-52"/>
              </a:rPr>
              <a:t>CRM </a:t>
            </a:r>
            <a:r>
              <a:rPr lang="ru-RU" sz="1800" dirty="0">
                <a:latin typeface="Benzin-Regular" panose="00000500000000000000" pitchFamily="2" charset="-52"/>
              </a:rPr>
              <a:t>и онлайн оплаты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488E2A31-45C9-43D6-AC9A-DB3451EBF4A0}"/>
              </a:ext>
            </a:extLst>
          </p:cNvPr>
          <p:cNvSpPr txBox="1">
            <a:spLocks/>
          </p:cNvSpPr>
          <p:nvPr/>
        </p:nvSpPr>
        <p:spPr>
          <a:xfrm>
            <a:off x="966132" y="4002465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ru-RU" sz="2400" dirty="0">
                <a:latin typeface="Benzin-Bold" panose="00000800000000000000" pitchFamily="2" charset="-52"/>
              </a:rPr>
              <a:t>Рентабельность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FAFBB70-8D1B-467C-8F6F-33FA4FA137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34" y="4711842"/>
            <a:ext cx="405442" cy="405442"/>
          </a:xfrm>
          <a:prstGeom prst="rect">
            <a:avLst/>
          </a:prstGeom>
        </p:spPr>
      </p:pic>
      <p:sp>
        <p:nvSpPr>
          <p:cNvPr id="28" name="Объект 2">
            <a:extLst>
              <a:ext uri="{FF2B5EF4-FFF2-40B4-BE49-F238E27FC236}">
                <a16:creationId xmlns:a16="http://schemas.microsoft.com/office/drawing/2014/main" id="{C5AB0068-269D-41B2-A1DF-13DECFBB8886}"/>
              </a:ext>
            </a:extLst>
          </p:cNvPr>
          <p:cNvSpPr txBox="1">
            <a:spLocks/>
          </p:cNvSpPr>
          <p:nvPr/>
        </p:nvSpPr>
        <p:spPr>
          <a:xfrm>
            <a:off x="2013264" y="4775130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Benzin-Regular" panose="00000500000000000000" pitchFamily="2" charset="-52"/>
              </a:rPr>
              <a:t>ROI </a:t>
            </a:r>
            <a:r>
              <a:rPr lang="ru-RU" sz="1800" dirty="0">
                <a:latin typeface="Benzin-Regular" panose="00000500000000000000" pitchFamily="2" charset="-52"/>
              </a:rPr>
              <a:t>составляет 3 месяца при 50 активных пользователях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2645380-AA74-4689-BCA7-D8360E914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0" y="5202973"/>
            <a:ext cx="411190" cy="411190"/>
          </a:xfrm>
          <a:prstGeom prst="rect">
            <a:avLst/>
          </a:prstGeom>
        </p:spPr>
      </p:pic>
      <p:sp>
        <p:nvSpPr>
          <p:cNvPr id="31" name="Объект 2">
            <a:extLst>
              <a:ext uri="{FF2B5EF4-FFF2-40B4-BE49-F238E27FC236}">
                <a16:creationId xmlns:a16="http://schemas.microsoft.com/office/drawing/2014/main" id="{CF741718-9208-47C9-A74D-E280A693D567}"/>
              </a:ext>
            </a:extLst>
          </p:cNvPr>
          <p:cNvSpPr txBox="1">
            <a:spLocks/>
          </p:cNvSpPr>
          <p:nvPr/>
        </p:nvSpPr>
        <p:spPr>
          <a:xfrm>
            <a:off x="2014662" y="5237923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Benzin-Regular" panose="00000500000000000000" pitchFamily="2" charset="-52"/>
              </a:rPr>
              <a:t>Низкие затраты на поддержание проекта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467908F-ED14-43A7-89CB-9F40C21B1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47" y="5656944"/>
            <a:ext cx="412602" cy="412602"/>
          </a:xfrm>
          <a:prstGeom prst="rect">
            <a:avLst/>
          </a:prstGeom>
        </p:spPr>
      </p:pic>
      <p:sp>
        <p:nvSpPr>
          <p:cNvPr id="34" name="Объект 2">
            <a:extLst>
              <a:ext uri="{FF2B5EF4-FFF2-40B4-BE49-F238E27FC236}">
                <a16:creationId xmlns:a16="http://schemas.microsoft.com/office/drawing/2014/main" id="{7DCC123E-5E3F-4439-A922-0B3735E92025}"/>
              </a:ext>
            </a:extLst>
          </p:cNvPr>
          <p:cNvSpPr txBox="1">
            <a:spLocks/>
          </p:cNvSpPr>
          <p:nvPr/>
        </p:nvSpPr>
        <p:spPr>
          <a:xfrm>
            <a:off x="2016060" y="5700716"/>
            <a:ext cx="9990198" cy="8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Benzin-Regular" panose="00000500000000000000" pitchFamily="2" charset="-52"/>
              </a:rPr>
              <a:t>Возможность расширения в будущем</a:t>
            </a:r>
          </a:p>
        </p:txBody>
      </p:sp>
    </p:spTree>
    <p:extLst>
      <p:ext uri="{BB962C8B-B14F-4D97-AF65-F5344CB8AC3E}">
        <p14:creationId xmlns:p14="http://schemas.microsoft.com/office/powerpoint/2010/main" val="3076146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65C7D-0DE8-4CDF-97E3-2F90FA63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Целевая аудитория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59551C-86D3-4A73-8167-37F7405B2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48" y="2709644"/>
            <a:ext cx="1438712" cy="14387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3E9055-289F-4CB8-9F37-B2F39ABEC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65" y="2706584"/>
            <a:ext cx="1441772" cy="14417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C29751-21A7-4079-842C-667A75AC6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76" y="2700464"/>
            <a:ext cx="1447892" cy="14478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797840-D5A0-4EA8-A95F-8EC2F9895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270" y="2685164"/>
            <a:ext cx="1478492" cy="1478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F33EC5-69D5-4B88-B96A-F1806B5280A7}"/>
              </a:ext>
            </a:extLst>
          </p:cNvPr>
          <p:cNvSpPr txBox="1"/>
          <p:nvPr/>
        </p:nvSpPr>
        <p:spPr>
          <a:xfrm>
            <a:off x="430285" y="4240526"/>
            <a:ext cx="2791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Benzin-Medium" panose="00000600000000000000" pitchFamily="2" charset="-52"/>
              </a:rPr>
              <a:t>Владельцы</a:t>
            </a:r>
          </a:p>
          <a:p>
            <a:pPr algn="ctr"/>
            <a:r>
              <a:rPr lang="ru-RU" dirty="0">
                <a:latin typeface="Benzin-Medium" panose="00000600000000000000" pitchFamily="2" charset="-52"/>
              </a:rPr>
              <a:t>малого бизнеса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2E1BB-1EB2-47C9-9249-8D0006E06DCC}"/>
              </a:ext>
            </a:extLst>
          </p:cNvPr>
          <p:cNvSpPr txBox="1"/>
          <p:nvPr/>
        </p:nvSpPr>
        <p:spPr>
          <a:xfrm>
            <a:off x="3114764" y="4240526"/>
            <a:ext cx="31437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Benzin-Medium" panose="00000600000000000000" pitchFamily="2" charset="-52"/>
              </a:rPr>
              <a:t>Владельцы</a:t>
            </a:r>
          </a:p>
          <a:p>
            <a:pPr algn="ctr"/>
            <a:r>
              <a:rPr lang="ru-RU" dirty="0">
                <a:latin typeface="Benzin-Medium" panose="00000600000000000000" pitchFamily="2" charset="-52"/>
              </a:rPr>
              <a:t>онлайн магазинов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28D330-0680-4CBE-809C-D4701A8DCAAF}"/>
              </a:ext>
            </a:extLst>
          </p:cNvPr>
          <p:cNvSpPr txBox="1"/>
          <p:nvPr/>
        </p:nvSpPr>
        <p:spPr>
          <a:xfrm>
            <a:off x="6313461" y="4240526"/>
            <a:ext cx="2422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Benzin-Medium" panose="00000600000000000000" pitchFamily="2" charset="-52"/>
              </a:rPr>
              <a:t>Организаторы</a:t>
            </a:r>
          </a:p>
          <a:p>
            <a:pPr algn="ctr"/>
            <a:r>
              <a:rPr lang="ru-RU" dirty="0">
                <a:latin typeface="Benzin-Medium" panose="00000600000000000000" pitchFamily="2" charset="-52"/>
              </a:rPr>
              <a:t>мероприятий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C71B8-54AE-484D-8FF5-0548958048C7}"/>
              </a:ext>
            </a:extLst>
          </p:cNvPr>
          <p:cNvSpPr txBox="1"/>
          <p:nvPr/>
        </p:nvSpPr>
        <p:spPr>
          <a:xfrm>
            <a:off x="8756926" y="4289702"/>
            <a:ext cx="3293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Benzin-Medium" panose="00000600000000000000" pitchFamily="2" charset="-52"/>
              </a:rPr>
              <a:t>Предприниматели без</a:t>
            </a:r>
          </a:p>
          <a:p>
            <a:pPr algn="ctr"/>
            <a:r>
              <a:rPr lang="ru-RU" sz="1600" dirty="0">
                <a:latin typeface="Benzin-Medium" panose="00000600000000000000" pitchFamily="2" charset="-52"/>
              </a:rPr>
              <a:t>технических навыков</a:t>
            </a:r>
          </a:p>
        </p:txBody>
      </p:sp>
    </p:spTree>
    <p:extLst>
      <p:ext uri="{BB962C8B-B14F-4D97-AF65-F5344CB8AC3E}">
        <p14:creationId xmlns:p14="http://schemas.microsoft.com/office/powerpoint/2010/main" val="1776811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09AE52-58A2-47B0-980F-A9625243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5029"/>
            <a:ext cx="10515600" cy="64565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Benzin-Bold" panose="00000800000000000000" pitchFamily="2" charset="-52"/>
              </a:rPr>
              <a:t>Альтернативные подходы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C153E6-7E3D-4B33-9DA9-9679077A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61" y="2650771"/>
            <a:ext cx="3857097" cy="40178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70D1410-9E4E-4317-B247-BBCFB313ABA5}"/>
              </a:ext>
            </a:extLst>
          </p:cNvPr>
          <p:cNvSpPr txBox="1">
            <a:spLocks/>
          </p:cNvSpPr>
          <p:nvPr/>
        </p:nvSpPr>
        <p:spPr>
          <a:xfrm>
            <a:off x="7496704" y="2599960"/>
            <a:ext cx="2828109" cy="49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dirty="0">
                <a:latin typeface="Benzin-Bold" panose="00000800000000000000" pitchFamily="2" charset="-52"/>
              </a:rPr>
              <a:t>Конкуренты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56A81D7-BF4B-45E4-B08C-1B8BFF9E46E3}"/>
              </a:ext>
            </a:extLst>
          </p:cNvPr>
          <p:cNvCxnSpPr>
            <a:cxnSpLocks/>
          </p:cNvCxnSpPr>
          <p:nvPr/>
        </p:nvCxnSpPr>
        <p:spPr>
          <a:xfrm>
            <a:off x="6096000" y="2981891"/>
            <a:ext cx="0" cy="168073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232F36DB-A1FC-450F-AC71-A5B84260C2B1}"/>
              </a:ext>
            </a:extLst>
          </p:cNvPr>
          <p:cNvSpPr txBox="1">
            <a:spLocks/>
          </p:cNvSpPr>
          <p:nvPr/>
        </p:nvSpPr>
        <p:spPr>
          <a:xfrm>
            <a:off x="1020231" y="3249386"/>
            <a:ext cx="4039464" cy="30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Benzin-Regular" panose="00000500000000000000" pitchFamily="2" charset="-52"/>
              </a:rPr>
              <a:t>Удобная конфигурация ботов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3B6F341-5B25-42CE-A245-999EF23EA11C}"/>
              </a:ext>
            </a:extLst>
          </p:cNvPr>
          <p:cNvSpPr txBox="1">
            <a:spLocks/>
          </p:cNvSpPr>
          <p:nvPr/>
        </p:nvSpPr>
        <p:spPr>
          <a:xfrm>
            <a:off x="1020493" y="3577955"/>
            <a:ext cx="4616909" cy="30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Benzin-Regular" panose="00000500000000000000" pitchFamily="2" charset="-52"/>
              </a:rPr>
              <a:t>Не требуются технические навыки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5D1D0BC-ADB5-4B2F-BE1A-CF01687F78DD}"/>
              </a:ext>
            </a:extLst>
          </p:cNvPr>
          <p:cNvSpPr txBox="1">
            <a:spLocks/>
          </p:cNvSpPr>
          <p:nvPr/>
        </p:nvSpPr>
        <p:spPr>
          <a:xfrm>
            <a:off x="1020494" y="3896737"/>
            <a:ext cx="4039464" cy="30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Benzin-Regular" panose="00000500000000000000" pitchFamily="2" charset="-52"/>
              </a:rPr>
              <a:t>Заточен под малый бизнес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01114CD7-33FF-466D-A5E9-9551B26C7D3E}"/>
              </a:ext>
            </a:extLst>
          </p:cNvPr>
          <p:cNvSpPr txBox="1">
            <a:spLocks/>
          </p:cNvSpPr>
          <p:nvPr/>
        </p:nvSpPr>
        <p:spPr>
          <a:xfrm>
            <a:off x="1021892" y="4200139"/>
            <a:ext cx="4039464" cy="30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Benzin-Regular" panose="00000500000000000000" pitchFamily="2" charset="-52"/>
              </a:rPr>
              <a:t>Мягкая ценовая политика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8BFC8851-AC67-4307-ABFD-CF321F74B25B}"/>
              </a:ext>
            </a:extLst>
          </p:cNvPr>
          <p:cNvSpPr txBox="1">
            <a:spLocks/>
          </p:cNvSpPr>
          <p:nvPr/>
        </p:nvSpPr>
        <p:spPr>
          <a:xfrm>
            <a:off x="6490121" y="3250784"/>
            <a:ext cx="5279633" cy="30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Benzin-Regular" panose="00000500000000000000" pitchFamily="2" charset="-52"/>
              </a:rPr>
              <a:t>Многопрофильная конфигурация ботов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ABAFE21B-3BEF-440F-870B-DA406DCD015E}"/>
              </a:ext>
            </a:extLst>
          </p:cNvPr>
          <p:cNvSpPr txBox="1">
            <a:spLocks/>
          </p:cNvSpPr>
          <p:nvPr/>
        </p:nvSpPr>
        <p:spPr>
          <a:xfrm>
            <a:off x="6491519" y="3579353"/>
            <a:ext cx="5279633" cy="30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Benzin-Regular" panose="00000500000000000000" pitchFamily="2" charset="-52"/>
              </a:rPr>
              <a:t>Агрессивная ценовая политика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0F4F6B3-7FC7-4D9C-83AD-4C6112765B36}"/>
              </a:ext>
            </a:extLst>
          </p:cNvPr>
          <p:cNvSpPr txBox="1">
            <a:spLocks/>
          </p:cNvSpPr>
          <p:nvPr/>
        </p:nvSpPr>
        <p:spPr>
          <a:xfrm>
            <a:off x="6495146" y="3898135"/>
            <a:ext cx="4039464" cy="30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Benzin-Regular" panose="00000500000000000000" pitchFamily="2" charset="-52"/>
              </a:rPr>
              <a:t>Сложная система настройки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3E917998-682D-44D5-BD14-FFEBF4ED6E80}"/>
              </a:ext>
            </a:extLst>
          </p:cNvPr>
          <p:cNvSpPr txBox="1">
            <a:spLocks/>
          </p:cNvSpPr>
          <p:nvPr/>
        </p:nvSpPr>
        <p:spPr>
          <a:xfrm>
            <a:off x="6495406" y="4201537"/>
            <a:ext cx="4932887" cy="30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Benzin-Regular" panose="00000500000000000000" pitchFamily="2" charset="-52"/>
              </a:rPr>
              <a:t>Разные сервисы под разные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135341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EE1FC-120F-4768-8EAF-CFEF2E9E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32851F-95F7-49B1-A7E2-EC0D48044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9FE80C-C373-45AE-9F16-911071E1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85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D9C18-5813-47D2-A022-46445CCE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9CAA5-3371-4A2A-90CB-6EBC6D80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1C52BE-CF09-4127-A3DB-DCE47F1B6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031" y="-47502"/>
            <a:ext cx="12714062" cy="69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32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198</Words>
  <Application>Microsoft Office PowerPoint</Application>
  <PresentationFormat>Широкоэкранный</PresentationFormat>
  <Paragraphs>54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Benzin-Bold</vt:lpstr>
      <vt:lpstr>Benzin-Medium</vt:lpstr>
      <vt:lpstr>Benzin-Regular</vt:lpstr>
      <vt:lpstr>Calibri</vt:lpstr>
      <vt:lpstr>Calibri Light</vt:lpstr>
      <vt:lpstr>Тема Office</vt:lpstr>
      <vt:lpstr>Презентация PowerPoint</vt:lpstr>
      <vt:lpstr>Цели и задачи</vt:lpstr>
      <vt:lpstr>Идея</vt:lpstr>
      <vt:lpstr>Продукт и бизнес-модель</vt:lpstr>
      <vt:lpstr>Продукт и бизнес-модель</vt:lpstr>
      <vt:lpstr>Целевая аудитория</vt:lpstr>
      <vt:lpstr>Альтернативные подходы </vt:lpstr>
      <vt:lpstr>Презентация PowerPoint</vt:lpstr>
      <vt:lpstr>Презентация PowerPoint</vt:lpstr>
      <vt:lpstr>Презентация PowerPoint</vt:lpstr>
      <vt:lpstr>Регистрация пользователя</vt:lpstr>
      <vt:lpstr>Демо десктоп приложения</vt:lpstr>
      <vt:lpstr>Презентация PowerPoint</vt:lpstr>
      <vt:lpstr>Презентация PowerPoint</vt:lpstr>
      <vt:lpstr>Презентация PowerPoint</vt:lpstr>
      <vt:lpstr>Сообщение об успешном запуске бота</vt:lpstr>
      <vt:lpstr>Взаимодействие с заказом</vt:lpstr>
      <vt:lpstr>Меню управления / список заказов</vt:lpstr>
      <vt:lpstr>Статистика доходов / расходов</vt:lpstr>
      <vt:lpstr>Управление товарами</vt:lpstr>
      <vt:lpstr>Главное меню</vt:lpstr>
      <vt:lpstr>Профиль пользователя</vt:lpstr>
      <vt:lpstr>Инвойс подписки</vt:lpstr>
      <vt:lpstr>Сообщение об успешной оплате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as</dc:creator>
  <cp:lastModifiedBy>as</cp:lastModifiedBy>
  <cp:revision>149</cp:revision>
  <dcterms:created xsi:type="dcterms:W3CDTF">2025-06-21T16:27:54Z</dcterms:created>
  <dcterms:modified xsi:type="dcterms:W3CDTF">2025-06-23T00:45:50Z</dcterms:modified>
</cp:coreProperties>
</file>